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  <p:sldMasterId id="2147483696" r:id="rId3"/>
  </p:sldMasterIdLst>
  <p:notesMasterIdLst>
    <p:notesMasterId r:id="rId21"/>
  </p:notesMasterIdLst>
  <p:sldIdLst>
    <p:sldId id="256" r:id="rId4"/>
    <p:sldId id="268" r:id="rId5"/>
    <p:sldId id="266" r:id="rId6"/>
    <p:sldId id="264" r:id="rId7"/>
    <p:sldId id="265" r:id="rId8"/>
    <p:sldId id="271" r:id="rId9"/>
    <p:sldId id="260" r:id="rId10"/>
    <p:sldId id="261" r:id="rId11"/>
    <p:sldId id="263" r:id="rId12"/>
    <p:sldId id="262" r:id="rId13"/>
    <p:sldId id="267" r:id="rId14"/>
    <p:sldId id="269" r:id="rId15"/>
    <p:sldId id="257" r:id="rId16"/>
    <p:sldId id="270" r:id="rId17"/>
    <p:sldId id="272" r:id="rId18"/>
    <p:sldId id="258" r:id="rId19"/>
    <p:sldId id="273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9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9764AB1-965E-4874-87D3-1DD8BABD417E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C822815-F4EE-4774-8853-96671AA77F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43D4A8-F031-4F06-99F9-B4F9A79FAF9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5C64B-EE1C-4CB3-9751-A7E360CEDCA8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ED0401D-AC2F-42B2-B73A-2D93DE790E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1532-3E87-4F81-9BA8-14F4366EACD8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FA28F-D521-4BD6-825B-C10B9DDC10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Oval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BA948-3CE8-4661-BB12-4D3CB94BC3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3FFC0-9C04-48BC-95FA-CB918D26C75F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8AE7B-1EBB-4CA2-A8C0-7DA9439E2759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91683F0-6F68-4EE8-B995-EC47A33F04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96DF1-C6C0-4AA3-9A17-3881693291EE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F5B8F-649B-4573-85D4-E9F1D79C68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Oval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089E8-10B4-43EC-B8C4-80E4D817DEEC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3EFE308-C295-44AF-B8F0-3BD34F464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D5C01-6D71-4660-9457-11BF8F79DAF5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A0AA5-E743-4736-BD1E-477615E982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Straight Connector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Oval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17A90-4DFC-4DF4-8E14-E520FDEDC9A2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E2EFA40C-5FD0-40F9-9AD6-31556253F0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F75BA-3847-4257-BD71-06F56C33A579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B402B-0A63-4C93-B272-804D04567B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CBB0D-0E2C-4601-B525-160D2432C84D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1ED51D7-51E9-456A-9DB7-44969D29C7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61C0AC8-7C16-435E-802A-FB3B97D4F9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B8F53-CF37-49B8-B91E-DD03A96BF8F3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C8BBD-CD6B-48E9-8C3E-3E073298D0C3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1F458-4B39-46E1-8595-BF1E771971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786FB-BF16-4A3B-A7A7-AB944D1756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A4BD9-C1CD-4286-8CA7-67E6161DC987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D7908-CED0-4A70-8AE6-3D44804B6A0B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51289-3BFC-48D8-B936-B5C5380895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Oval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A4221-CD3E-4139-B7B0-12C742D4D2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617DF-118D-4DA8-9190-81FD7BA4CE30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B0160-D12A-46CA-AB28-54A87E7D584F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5F477-6968-49D8-8EF2-787CABD83F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D1BAD-69FA-4AE5-80AF-611372AF3ED0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A8035-0727-48E8-9D68-3E7FD797A8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9F345-C842-4F74-BED9-35C952F0D685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75E17-792B-4F85-A75D-4405959EE9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840FB-0CF6-4AAE-840E-0939755173A4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20839-80E8-4048-AD43-4E9F01F29A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DD4BD-8CF9-4FBD-B94E-56B2A6299D99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6D233-B447-40C2-9CCB-7575E8AC6C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A6FDF-15A0-4BB8-8302-27B3BE0CC7D1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E5AAD-7BC3-4CD8-94D9-B84B635C82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81634-8837-4459-BFD9-2A060DF13477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61D6C-93F9-4FDA-9304-DD41803E1B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Oval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7C26D-ED80-4B0C-BF5A-E9CA9CA90D3F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06FAEDC-652A-4C0E-9D1A-611F2A4425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063A1-EBA8-46A4-8202-6F93EA422F28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F58DC-01E6-434D-9DB4-8C35DE6EFF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0AB9D-00A1-4361-8196-87A3CC5D61C9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6666B-E757-489E-85B9-72974B756F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776F8-5D33-41FE-A6D2-F13E689BA648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A425B-28B4-494B-9448-8ADFA19033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8A784-2C7A-49E0-AF48-7DA87A9B0701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9C198-0B1B-48B4-B250-D499A34B2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04E4E-98AF-4DEB-9FE2-226B8E5AE8D1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A284A-2917-4E56-B677-2DC9AB977A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Straight Connector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Oval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30272-B2A5-4849-A92C-7F4F030D8702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1114BD16-7670-4D2B-A773-805039BC6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FA0F5-FF8E-4567-8BB9-835D1E7A0EE5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A28B4-97A7-4EDD-BF5E-5405F37CC9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561CD-B638-4CE5-809D-672A09E0ADFE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554AA49-AB14-416D-B0B5-58406B6CE1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003DB7F-F4A6-472E-A3A9-1E4260F57B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5F6A1-9B4F-4D21-BC8C-138756A85554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EBEBF-5E61-406C-AE1F-B508D0813E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FA20C6-45E7-491C-9D50-9DFF40C58BC7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164EB385-2B67-49CF-8CC6-622CD9EA696A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00EE90-9645-487E-84AF-3945F9EDA4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ransition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AE035219-10E2-49D1-B482-F93F408E5F25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D7DE63-E01A-427C-A19C-47D681FCF4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3326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ransition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560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255AEB-19DC-44A7-8A24-D63E8C103EDF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14CCEF-DA1E-418A-A39C-349348A974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28" r:id="rId2"/>
    <p:sldLayoutId id="2147483727" r:id="rId3"/>
    <p:sldLayoutId id="2147483726" r:id="rId4"/>
    <p:sldLayoutId id="2147483725" r:id="rId5"/>
    <p:sldLayoutId id="2147483724" r:id="rId6"/>
    <p:sldLayoutId id="2147483723" r:id="rId7"/>
    <p:sldLayoutId id="2147483722" r:id="rId8"/>
    <p:sldLayoutId id="2147483721" r:id="rId9"/>
    <p:sldLayoutId id="2147483720" r:id="rId10"/>
    <p:sldLayoutId id="2147483719" r:id="rId11"/>
  </p:sldLayoutIdLst>
  <p:transition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295400"/>
          </a:xfrm>
        </p:spPr>
        <p:txBody>
          <a:bodyPr/>
          <a:lstStyle/>
          <a:p>
            <a:r>
              <a:rPr lang="en-US" sz="3200" smtClean="0"/>
              <a:t>April 27, 2011</a:t>
            </a:r>
            <a:br>
              <a:rPr lang="en-US" sz="3200" smtClean="0"/>
            </a:br>
            <a:r>
              <a:rPr lang="en-US" sz="3200" smtClean="0"/>
              <a:t>English Language Acquisition Teachers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260475"/>
            <a:ext cx="5486400" cy="55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Inter-rater Reliability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r>
              <a:rPr lang="en-US" smtClean="0"/>
              <a:t>Activity will be done in Triads</a:t>
            </a:r>
          </a:p>
          <a:p>
            <a:r>
              <a:rPr lang="en-US" smtClean="0"/>
              <a:t>Person 1:  Describe the data on one of your students briefly, and give your language status designation (1 minute)</a:t>
            </a:r>
          </a:p>
          <a:p>
            <a:r>
              <a:rPr lang="en-US" smtClean="0"/>
              <a:t>Persons 2 &amp; 3:  Ask clarifying questions about the body of evidence (1 minute)</a:t>
            </a:r>
          </a:p>
          <a:p>
            <a:r>
              <a:rPr lang="en-US" smtClean="0"/>
              <a:t>Persons 2 &amp; 3: Do you agree or disagree with the designation and why? How would you designate this student and why? (2 minutes)</a:t>
            </a:r>
          </a:p>
          <a:p>
            <a:r>
              <a:rPr lang="en-US" smtClean="0"/>
              <a:t>Repeat the process for the other two people in the triad.</a:t>
            </a:r>
          </a:p>
          <a:p>
            <a:endParaRPr lang="en-US" smtClean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Let’s Talk Data</a:t>
            </a:r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13138" y="2252663"/>
            <a:ext cx="2081212" cy="3121025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Demographic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en-US" u="sng" smtClean="0"/>
              <a:t>Take a few minutes to look at this data</a:t>
            </a:r>
            <a:endParaRPr lang="en-US" smtClean="0"/>
          </a:p>
          <a:p>
            <a:r>
              <a:rPr lang="en-US" smtClean="0"/>
              <a:t>Make 2 observations about the data.  Simply describe what the data tells you.</a:t>
            </a:r>
          </a:p>
          <a:p>
            <a:r>
              <a:rPr lang="en-US" smtClean="0"/>
              <a:t>Resist the urge to make decisions or judgments about the data.  Simply describe it.</a:t>
            </a:r>
          </a:p>
          <a:p>
            <a:r>
              <a:rPr lang="en-US" smtClean="0"/>
              <a:t>Turn to a partner and share your 3 observations.</a:t>
            </a:r>
          </a:p>
          <a:p>
            <a:r>
              <a:rPr lang="en-US" smtClean="0"/>
              <a:t>Quick report out-Popcorn Share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685800" y="1219200"/>
          <a:ext cx="7656513" cy="4343400"/>
        </p:xfrm>
        <a:graphic>
          <a:graphicData uri="http://schemas.openxmlformats.org/presentationml/2006/ole">
            <p:oleObj spid="_x0000_s2051" name="Worksheet" r:id="rId3" imgW="6943735" imgH="3667215" progId="">
              <p:embed/>
            </p:oleObj>
          </a:graphicData>
        </a:graphic>
      </p:graphicFrame>
      <p:sp>
        <p:nvSpPr>
          <p:cNvPr id="2052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Students Taking CELApro 2011</a:t>
            </a:r>
          </a:p>
        </p:txBody>
      </p:sp>
      <p:sp>
        <p:nvSpPr>
          <p:cNvPr id="2053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E8286A3-C72E-420F-AB87-B2C46997D32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Prediction</a:t>
            </a:r>
          </a:p>
        </p:txBody>
      </p:sp>
      <p:sp>
        <p:nvSpPr>
          <p:cNvPr id="53250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en-US" smtClean="0"/>
              <a:t>What level do you think your students will be in, on average, in the Overall category?  Share with an elbow partner.</a:t>
            </a:r>
          </a:p>
        </p:txBody>
      </p:sp>
    </p:spTree>
  </p:cSld>
  <p:clrMapOvr>
    <a:masterClrMapping/>
  </p:clrMapOvr>
  <p:transition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Jigsaw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Groups:  Count off from 1-3.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Grades:  K-1, 2-3, 4-5, 6-8, 9-12.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Jigsaw scale scores for your group and be prepared to report to the entire group what you talked about.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Be prepared to respond to 2 questions – brief answer, in 10 seconds. No need to share actual numbers.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(1.) What is one celebration you see in this? Our celebration is …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(2.) What is one question that this raises in your mind? Our question is…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47688" y="528638"/>
          <a:ext cx="8048625" cy="5800725"/>
        </p:xfrm>
        <a:graphic>
          <a:graphicData uri="http://schemas.openxmlformats.org/presentationml/2006/ole">
            <p:oleObj spid="_x0000_s3076" name="Worksheet" r:id="rId4" imgW="8048493" imgH="5800725" progId="Excel.Sheet.8">
              <p:embed/>
            </p:oleObj>
          </a:graphicData>
        </a:graphic>
      </p:graphicFrame>
      <p:sp>
        <p:nvSpPr>
          <p:cNvPr id="3077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Means, Proficiency Level, &amp; Range</a:t>
            </a:r>
          </a:p>
        </p:txBody>
      </p:sp>
      <p:sp>
        <p:nvSpPr>
          <p:cNvPr id="307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2A91B8E-734E-4A43-A972-5066851646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Closing Thoughts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949825"/>
          </a:xfrm>
        </p:spPr>
        <p:txBody>
          <a:bodyPr/>
          <a:lstStyle/>
          <a:p>
            <a:r>
              <a:rPr lang="en-US" smtClean="0"/>
              <a:t>Imagine Learning Pilot is underway.</a:t>
            </a:r>
          </a:p>
          <a:p>
            <a:r>
              <a:rPr lang="en-US" smtClean="0"/>
              <a:t>Summer School will be more spread out but we will have a smaller centralized offering at Garfield.</a:t>
            </a:r>
          </a:p>
          <a:p>
            <a:r>
              <a:rPr lang="en-US" smtClean="0"/>
              <a:t>Summer School Teacher posting is up so do it.</a:t>
            </a:r>
          </a:p>
          <a:p>
            <a:r>
              <a:rPr lang="en-US" smtClean="0"/>
              <a:t>Continue your work on the Standards PLC.  This is a great learning opportunity.</a:t>
            </a:r>
          </a:p>
          <a:p>
            <a:r>
              <a:rPr lang="en-US" smtClean="0"/>
              <a:t>If you haven’t done so, sign up for the What’s Different about teaching Reading to English learners class.</a:t>
            </a:r>
          </a:p>
          <a:p>
            <a:r>
              <a:rPr lang="en-US" smtClean="0"/>
              <a:t>Evaluations  </a:t>
            </a:r>
          </a:p>
          <a:p>
            <a:endParaRPr lang="en-US" smtClean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5344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 am __. I am a member of the __ team.</a:t>
            </a:r>
            <a:endParaRPr 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Objective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en-US" smtClean="0"/>
              <a:t>Institutionalize the use of the Body of Evidence to make decisions about emerging bilingual students.</a:t>
            </a:r>
          </a:p>
          <a:p>
            <a:r>
              <a:rPr lang="en-US" smtClean="0"/>
              <a:t>Why is it inappropriate to use the results of a single source to make decisions?</a:t>
            </a:r>
          </a:p>
          <a:p>
            <a:r>
              <a:rPr lang="en-US" smtClean="0"/>
              <a:t>A single source, especially a single assessment is merely a snapshot of one moment in time.</a:t>
            </a:r>
          </a:p>
          <a:p>
            <a:r>
              <a:rPr lang="en-US" smtClean="0"/>
              <a:t>Examples: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19150" y="-165100"/>
            <a:ext cx="10782300" cy="718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" y="2895600"/>
          <a:ext cx="8534400" cy="625475"/>
        </p:xfrm>
        <a:graphic>
          <a:graphicData uri="http://schemas.openxmlformats.org/drawingml/2006/table">
            <a:tbl>
              <a:tblPr/>
              <a:tblGrid>
                <a:gridCol w="1066800"/>
                <a:gridCol w="1066800"/>
                <a:gridCol w="1066800"/>
                <a:gridCol w="1066800"/>
                <a:gridCol w="1066800"/>
                <a:gridCol w="1066800"/>
                <a:gridCol w="1066800"/>
                <a:gridCol w="1066800"/>
              </a:tblGrid>
              <a:tr h="25009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Scores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Speaking 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Listening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Reading 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Writing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Overall*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Comprehension**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Oral ***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1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Indexed Proficiency Level       </a:t>
                      </a:r>
                      <a:r>
                        <a:rPr lang="en-US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SS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endParaRPr lang="en-US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endParaRPr lang="en-US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4062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-76200"/>
            <a:ext cx="14859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63" name="Rectangle 10"/>
          <p:cNvSpPr>
            <a:spLocks noChangeArrowheads="1"/>
          </p:cNvSpPr>
          <p:nvPr/>
        </p:nvSpPr>
        <p:spPr bwMode="auto">
          <a:xfrm>
            <a:off x="152400" y="2362200"/>
            <a:ext cx="8778875" cy="36513"/>
          </a:xfrm>
          <a:prstGeom prst="rect">
            <a:avLst/>
          </a:prstGeom>
          <a:solidFill>
            <a:srgbClr val="000000"/>
          </a:solidFill>
          <a:ln w="0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4064" name="Text Box 1"/>
          <p:cNvSpPr txBox="1">
            <a:spLocks noChangeArrowheads="1"/>
          </p:cNvSpPr>
          <p:nvPr/>
        </p:nvSpPr>
        <p:spPr bwMode="auto">
          <a:xfrm>
            <a:off x="152400" y="5715000"/>
            <a:ext cx="8915400" cy="990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1200">
                <a:ea typeface="Times New Roman" pitchFamily="18" charset="0"/>
                <a:cs typeface="Arial" charset="0"/>
              </a:rPr>
              <a:t>Recommendations: Comments 																																						                                            ELA Teacher_____________ Date__________								</a:t>
            </a:r>
          </a:p>
        </p:txBody>
      </p:sp>
      <p:sp>
        <p:nvSpPr>
          <p:cNvPr id="44065" name="Line 3"/>
          <p:cNvSpPr>
            <a:spLocks noChangeShapeType="1"/>
          </p:cNvSpPr>
          <p:nvPr/>
        </p:nvSpPr>
        <p:spPr bwMode="auto">
          <a:xfrm flipH="1">
            <a:off x="7620000" y="3140075"/>
            <a:ext cx="1066800" cy="381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6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400" b="1">
                <a:ea typeface="Times New Roman" pitchFamily="18" charset="0"/>
                <a:cs typeface="Arial" charset="0"/>
              </a:rPr>
              <a:t>	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4067" name="Rectangle 16"/>
          <p:cNvSpPr>
            <a:spLocks noChangeArrowheads="1"/>
          </p:cNvSpPr>
          <p:nvPr/>
        </p:nvSpPr>
        <p:spPr bwMode="auto">
          <a:xfrm>
            <a:off x="0" y="2543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-914400" algn="l"/>
              </a:tabLst>
            </a:pPr>
            <a:endParaRPr lang="en-US" sz="1200"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-914400" algn="l"/>
              </a:tabLst>
            </a:pPr>
            <a:r>
              <a:rPr lang="en-US" sz="1200">
                <a:ea typeface="Times New Roman" pitchFamily="18" charset="0"/>
                <a:cs typeface="Arial" charset="0"/>
              </a:rPr>
              <a:t>			</a:t>
            </a:r>
            <a:endParaRPr lang="en-US" sz="600"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-914400" algn="l"/>
              </a:tabLst>
            </a:pPr>
            <a:r>
              <a:rPr lang="en-US" sz="1200">
                <a:ea typeface="Times New Roman" pitchFamily="18" charset="0"/>
                <a:cs typeface="Arial" charset="0"/>
              </a:rPr>
              <a:t>												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4068" name="Line 3"/>
          <p:cNvSpPr>
            <a:spLocks noChangeShapeType="1"/>
          </p:cNvSpPr>
          <p:nvPr/>
        </p:nvSpPr>
        <p:spPr bwMode="auto">
          <a:xfrm flipH="1">
            <a:off x="6553200" y="3140075"/>
            <a:ext cx="1066800" cy="381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69" name="Line 3"/>
          <p:cNvSpPr>
            <a:spLocks noChangeShapeType="1"/>
          </p:cNvSpPr>
          <p:nvPr/>
        </p:nvSpPr>
        <p:spPr bwMode="auto">
          <a:xfrm flipH="1">
            <a:off x="5486400" y="3140075"/>
            <a:ext cx="1066800" cy="381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70" name="Line 3"/>
          <p:cNvSpPr>
            <a:spLocks noChangeShapeType="1"/>
          </p:cNvSpPr>
          <p:nvPr/>
        </p:nvSpPr>
        <p:spPr bwMode="auto">
          <a:xfrm flipH="1">
            <a:off x="4419600" y="3140075"/>
            <a:ext cx="1066800" cy="381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71" name="Line 3"/>
          <p:cNvSpPr>
            <a:spLocks noChangeShapeType="1"/>
          </p:cNvSpPr>
          <p:nvPr/>
        </p:nvSpPr>
        <p:spPr bwMode="auto">
          <a:xfrm flipH="1">
            <a:off x="3352800" y="3140075"/>
            <a:ext cx="1066800" cy="381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72" name="Line 3"/>
          <p:cNvSpPr>
            <a:spLocks noChangeShapeType="1"/>
          </p:cNvSpPr>
          <p:nvPr/>
        </p:nvSpPr>
        <p:spPr bwMode="auto">
          <a:xfrm flipH="1">
            <a:off x="457200" y="3140075"/>
            <a:ext cx="768350" cy="381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73" name="Line 3"/>
          <p:cNvSpPr>
            <a:spLocks noChangeShapeType="1"/>
          </p:cNvSpPr>
          <p:nvPr/>
        </p:nvSpPr>
        <p:spPr bwMode="auto">
          <a:xfrm flipH="1">
            <a:off x="2286000" y="3140075"/>
            <a:ext cx="1066800" cy="3651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74" name="Line 3"/>
          <p:cNvSpPr>
            <a:spLocks noChangeShapeType="1"/>
          </p:cNvSpPr>
          <p:nvPr/>
        </p:nvSpPr>
        <p:spPr bwMode="auto">
          <a:xfrm flipH="1">
            <a:off x="1219200" y="3124200"/>
            <a:ext cx="1073150" cy="3968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75" name="Rectangle 27"/>
          <p:cNvSpPr>
            <a:spLocks noChangeArrowheads="1"/>
          </p:cNvSpPr>
          <p:nvPr/>
        </p:nvSpPr>
        <p:spPr bwMode="auto">
          <a:xfrm>
            <a:off x="228600" y="533400"/>
            <a:ext cx="8534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ENGLISH LANGUAGE ACQUISITION - YEARLY ASSESSMENT COVER SHEET – FALL 2011</a:t>
            </a:r>
          </a:p>
        </p:txBody>
      </p:sp>
      <p:graphicFrame>
        <p:nvGraphicFramePr>
          <p:cNvPr id="30" name="Table 29"/>
          <p:cNvGraphicFramePr>
            <a:graphicFrameLocks noGrp="1"/>
          </p:cNvGraphicFramePr>
          <p:nvPr/>
        </p:nvGraphicFramePr>
        <p:xfrm>
          <a:off x="1524000" y="914400"/>
          <a:ext cx="6096000" cy="563563"/>
        </p:xfrm>
        <a:graphic>
          <a:graphicData uri="http://schemas.openxmlformats.org/drawingml/2006/table">
            <a:tbl>
              <a:tblPr/>
              <a:tblGrid>
                <a:gridCol w="1785937"/>
                <a:gridCol w="4310062"/>
              </a:tblGrid>
              <a:tr h="550333">
                <a:tc>
                  <a:txBody>
                    <a:bodyPr/>
                    <a:lstStyle/>
                    <a:p>
                      <a:pPr marL="0" marR="0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Service:     Y  /  N    (circle one)</a:t>
                      </a: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______________  (minutes daily)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Service Waived?  Y / N  (circle one)</a:t>
                      </a:r>
                    </a:p>
                  </a:txBody>
                  <a:tcPr marL="52917" marR="52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ELA STATUS </a:t>
                      </a:r>
                      <a:r>
                        <a:rPr lang="en-US" sz="700" dirty="0">
                          <a:latin typeface="Times New Roman"/>
                          <a:ea typeface="Times New Roman"/>
                          <a:cs typeface="Times New Roman"/>
                        </a:rPr>
                        <a:t>(See Body of Evidence Below to determine.  Check one.):</a:t>
                      </a:r>
                      <a:endParaRPr lang="en-US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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1) Beginning    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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2) Early Intermediate   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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3) Intermediate    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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4) Proficient    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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 5)Advanced          </a:t>
                      </a:r>
                    </a:p>
                    <a:p>
                      <a:pPr marL="457200" marR="0" indent="-457200">
                        <a:spcBef>
                          <a:spcPts val="0"/>
                        </a:spcBef>
                        <a:spcAft>
                          <a:spcPts val="29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*This is based on “body of evidence” not just CELA data results. *If student is eligible for  FEP status, follow 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redesignation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protocol and send a copy of paperwork  to ELA Office</a:t>
                      </a:r>
                    </a:p>
                  </a:txBody>
                  <a:tcPr marL="52917" marR="52917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084" name="Rectangle 30"/>
          <p:cNvSpPr>
            <a:spLocks noChangeArrowheads="1"/>
          </p:cNvSpPr>
          <p:nvPr/>
        </p:nvSpPr>
        <p:spPr bwMode="auto">
          <a:xfrm>
            <a:off x="76200" y="1685925"/>
            <a:ext cx="9067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Calibri" pitchFamily="34" charset="0"/>
              </a:rPr>
              <a:t>Name: __________________________________________________	Primary Language: ______________________________________</a:t>
            </a:r>
          </a:p>
          <a:p>
            <a:r>
              <a:rPr lang="en-US" sz="1100">
                <a:latin typeface="Calibri" pitchFamily="34" charset="0"/>
              </a:rPr>
              <a:t>Current School: ___________________________________________	School in Fall: __________________________________________</a:t>
            </a:r>
          </a:p>
          <a:p>
            <a:r>
              <a:rPr lang="en-US" sz="1100">
                <a:latin typeface="Calibri" pitchFamily="34" charset="0"/>
              </a:rPr>
              <a:t>Current Grade: ____________________________________________	Grade in Fall:___________________________________________</a:t>
            </a:r>
          </a:p>
        </p:txBody>
      </p:sp>
      <p:sp>
        <p:nvSpPr>
          <p:cNvPr id="44085" name="Rectangle 17"/>
          <p:cNvSpPr>
            <a:spLocks noChangeArrowheads="1"/>
          </p:cNvSpPr>
          <p:nvPr/>
        </p:nvSpPr>
        <p:spPr bwMode="auto">
          <a:xfrm>
            <a:off x="0" y="2362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-914400" algn="l"/>
              </a:tabLst>
            </a:pPr>
            <a:r>
              <a:rPr lang="en-US" sz="1200">
                <a:ea typeface="Times New Roman" pitchFamily="18" charset="0"/>
                <a:cs typeface="Arial" charset="0"/>
              </a:rPr>
              <a:t>CELA Tester: _____________________   Date of testing ________ CDE Designation for FALL 2011:         NEP      LEP      FEP</a:t>
            </a:r>
          </a:p>
          <a:p>
            <a:pPr eaLnBrk="0" hangingPunct="0">
              <a:tabLst>
                <a:tab pos="-914400" algn="l"/>
              </a:tabLst>
            </a:pPr>
            <a:r>
              <a:rPr lang="en-US" sz="1200">
                <a:ea typeface="Times New Roman" pitchFamily="18" charset="0"/>
                <a:cs typeface="Arial" charset="0"/>
              </a:rPr>
              <a:t>CELA (Colorado English Language Acquisition) Please use indexed scores and Scale Scores </a:t>
            </a:r>
          </a:p>
        </p:txBody>
      </p:sp>
      <p:sp>
        <p:nvSpPr>
          <p:cNvPr id="44086" name="Rectangle 18"/>
          <p:cNvSpPr>
            <a:spLocks noChangeArrowheads="1"/>
          </p:cNvSpPr>
          <p:nvPr/>
        </p:nvSpPr>
        <p:spPr bwMode="auto">
          <a:xfrm>
            <a:off x="0" y="3505200"/>
            <a:ext cx="112649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-914400" algn="l"/>
              </a:tabLst>
            </a:pPr>
            <a:r>
              <a:rPr lang="en-US" sz="800">
                <a:ea typeface="Times New Roman" pitchFamily="18" charset="0"/>
                <a:cs typeface="Arial" charset="0"/>
              </a:rPr>
              <a:t>PL: Proficiency Level		N/A: Not applicable		* Overall Scale Score is an average of Speaking, Listening, Reading and Writing.</a:t>
            </a:r>
            <a:endParaRPr lang="en-US" sz="600"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-914400" algn="l"/>
              </a:tabLst>
            </a:pPr>
            <a:r>
              <a:rPr lang="en-US" sz="800">
                <a:ea typeface="Times New Roman" pitchFamily="18" charset="0"/>
                <a:cs typeface="Arial" charset="0"/>
              </a:rPr>
              <a:t>5: Above proficient			INV: Test invalidation	**Comprehension is based on designated items in Listening and Reading Skill areas.</a:t>
            </a:r>
            <a:endParaRPr lang="en-US" sz="600"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-914400" algn="l"/>
              </a:tabLst>
            </a:pPr>
            <a:r>
              <a:rPr lang="en-US" sz="800">
                <a:ea typeface="Times New Roman" pitchFamily="18" charset="0"/>
                <a:cs typeface="Arial" charset="0"/>
              </a:rPr>
              <a:t>4: Proficient			EXM: Test exemption	***Oral is based on all items in Listening and Speaking skill areas. </a:t>
            </a:r>
            <a:endParaRPr lang="en-US" sz="600"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-914400" algn="l"/>
              </a:tabLst>
            </a:pPr>
            <a:r>
              <a:rPr lang="en-US" sz="800">
                <a:ea typeface="Times New Roman" pitchFamily="18" charset="0"/>
                <a:cs typeface="Arial" charset="0"/>
              </a:rPr>
              <a:t>3: Intermediate			ABS: Absent									</a:t>
            </a:r>
            <a:endParaRPr lang="en-US" sz="600"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-914400" algn="l"/>
              </a:tabLst>
            </a:pPr>
            <a:r>
              <a:rPr lang="en-US" sz="800">
                <a:ea typeface="Times New Roman" pitchFamily="18" charset="0"/>
                <a:cs typeface="Arial" charset="0"/>
              </a:rPr>
              <a:t>2: Early intermediate			NS: No Score</a:t>
            </a:r>
            <a:endParaRPr lang="en-US" sz="600"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-914400" algn="l"/>
              </a:tabLst>
            </a:pPr>
            <a:r>
              <a:rPr lang="en-US" sz="800">
                <a:ea typeface="Times New Roman" pitchFamily="18" charset="0"/>
                <a:cs typeface="Arial" charset="0"/>
              </a:rPr>
              <a:t>1: </a:t>
            </a:r>
            <a:r>
              <a:rPr lang="en-US" sz="800" u="sng">
                <a:ea typeface="Times New Roman" pitchFamily="18" charset="0"/>
                <a:cs typeface="Arial" charset="0"/>
              </a:rPr>
              <a:t>Beginner__________________________________________________________________________________________________________________________________________________</a:t>
            </a:r>
          </a:p>
          <a:p>
            <a:pPr eaLnBrk="0" hangingPunct="0">
              <a:tabLst>
                <a:tab pos="-914400" algn="l"/>
              </a:tabLst>
            </a:pPr>
            <a:endParaRPr lang="en-US" sz="800"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-914400" algn="l"/>
              </a:tabLst>
            </a:pPr>
            <a:endParaRPr lang="en-US" sz="800">
              <a:ea typeface="Times New Roman" pitchFamily="18" charset="0"/>
              <a:cs typeface="Arial" charset="0"/>
            </a:endParaRPr>
          </a:p>
        </p:txBody>
      </p:sp>
      <p:graphicFrame>
        <p:nvGraphicFramePr>
          <p:cNvPr id="34" name="Table 33"/>
          <p:cNvGraphicFramePr>
            <a:graphicFrameLocks noGrp="1"/>
          </p:cNvGraphicFramePr>
          <p:nvPr/>
        </p:nvGraphicFramePr>
        <p:xfrm>
          <a:off x="152400" y="4495800"/>
          <a:ext cx="8763000" cy="1143000"/>
        </p:xfrm>
        <a:graphic>
          <a:graphicData uri="http://schemas.openxmlformats.org/drawingml/2006/table">
            <a:tbl>
              <a:tblPr/>
              <a:tblGrid>
                <a:gridCol w="2199165"/>
                <a:gridCol w="2187945"/>
                <a:gridCol w="1851338"/>
                <a:gridCol w="2524552"/>
              </a:tblGrid>
              <a:tr h="5715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Classroom Data</a:t>
                      </a:r>
                    </a:p>
                  </a:txBody>
                  <a:tcPr marL="46832" marR="46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Standard District Data</a:t>
                      </a:r>
                    </a:p>
                  </a:txBody>
                  <a:tcPr marL="46832" marR="46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State Testing </a:t>
                      </a:r>
                    </a:p>
                  </a:txBody>
                  <a:tcPr marL="46832" marR="46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Other: </a:t>
                      </a:r>
                    </a:p>
                  </a:txBody>
                  <a:tcPr marL="46832" marR="46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</a:p>
                  </a:txBody>
                  <a:tcPr marL="46832" marR="46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endParaRPr lang="en-US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832" marR="46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endParaRPr lang="en-US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832" marR="46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914400" algn="l"/>
                        </a:tabLst>
                      </a:pPr>
                      <a:endParaRPr lang="en-US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832" marR="46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104" name="Rectangle 34"/>
          <p:cNvSpPr>
            <a:spLocks noChangeArrowheads="1"/>
          </p:cNvSpPr>
          <p:nvPr/>
        </p:nvSpPr>
        <p:spPr bwMode="auto">
          <a:xfrm>
            <a:off x="1066800" y="4267200"/>
            <a:ext cx="6477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Calibri" pitchFamily="34" charset="0"/>
              </a:rPr>
              <a:t>Other body of evidence to be considered: </a:t>
            </a:r>
          </a:p>
        </p:txBody>
      </p:sp>
    </p:spTree>
  </p:cSld>
  <p:clrMapOvr>
    <a:masterClrMapping/>
  </p:clrMapOvr>
  <p:transition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Body of Evidence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r>
              <a:rPr lang="en-US" smtClean="0"/>
              <a:t>Colorado Student Assessment Program (CSAP)</a:t>
            </a:r>
          </a:p>
          <a:p>
            <a:r>
              <a:rPr lang="en-US" smtClean="0"/>
              <a:t>Developmental Reading Assessment 2 (DRA-2)</a:t>
            </a:r>
          </a:p>
          <a:p>
            <a:r>
              <a:rPr lang="en-US" smtClean="0"/>
              <a:t>Dynamic Indicators of Basic Early Literacy Skills (DIBELS)</a:t>
            </a:r>
          </a:p>
          <a:p>
            <a:r>
              <a:rPr lang="en-US" smtClean="0"/>
              <a:t>Assessments from other programs</a:t>
            </a:r>
          </a:p>
          <a:p>
            <a:r>
              <a:rPr lang="en-US" smtClean="0"/>
              <a:t>Teacher-made assessments</a:t>
            </a:r>
          </a:p>
          <a:p>
            <a:r>
              <a:rPr lang="en-US" smtClean="0"/>
              <a:t>Formal and Informal Assessments</a:t>
            </a:r>
          </a:p>
          <a:p>
            <a:r>
              <a:rPr lang="en-US" smtClean="0"/>
              <a:t>Classroom grades</a:t>
            </a:r>
          </a:p>
          <a:p>
            <a:r>
              <a:rPr lang="en-US" smtClean="0"/>
              <a:t>Other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Considerations for Body of Evidence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en-US" smtClean="0"/>
              <a:t>What is this assessment intended to measure and is it actually measuring that? (Construct validity)</a:t>
            </a:r>
          </a:p>
          <a:p>
            <a:r>
              <a:rPr lang="en-US" smtClean="0"/>
              <a:t>When was this assessment administered?  Are these “old” or “recent” results?</a:t>
            </a:r>
          </a:p>
          <a:p>
            <a:r>
              <a:rPr lang="en-US" smtClean="0"/>
              <a:t>Do all of the measures that I am looking at agree with each other? (Concurrent validity)  Are there outliers?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Using the Body of Evidence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en-US" smtClean="0"/>
              <a:t>Use of descriptors on back of CELA report page to determine what best describes this student.</a:t>
            </a:r>
          </a:p>
          <a:p>
            <a:r>
              <a:rPr lang="en-US" smtClean="0"/>
              <a:t>Is classroom data a reflection of that descriptor? </a:t>
            </a:r>
          </a:p>
          <a:p>
            <a:r>
              <a:rPr lang="en-US" smtClean="0"/>
              <a:t>What evidence supports, or doesn’t support these descriptors?</a:t>
            </a:r>
          </a:p>
          <a:p>
            <a:r>
              <a:rPr lang="en-US" smtClean="0"/>
              <a:t>What descriptors is the student demonstrating across a body of evidence?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1131</TotalTime>
  <Words>706</Words>
  <Application>Microsoft Office PowerPoint</Application>
  <PresentationFormat>On-screen Show (4:3)</PresentationFormat>
  <Paragraphs>99</Paragraphs>
  <Slides>17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25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50" baseType="lpstr">
      <vt:lpstr>Georgia</vt:lpstr>
      <vt:lpstr>Arial</vt:lpstr>
      <vt:lpstr>Wingdings 2</vt:lpstr>
      <vt:lpstr>Wingdings</vt:lpstr>
      <vt:lpstr>Calibri</vt:lpstr>
      <vt:lpstr>Times New Roman</vt:lpstr>
      <vt:lpstr>Symbol</vt:lpstr>
      <vt:lpstr>Civic</vt:lpstr>
      <vt:lpstr>1_Civic</vt:lpstr>
      <vt:lpstr>Office Theme</vt:lpstr>
      <vt:lpstr>Civic</vt:lpstr>
      <vt:lpstr>Civic</vt:lpstr>
      <vt:lpstr>Civic</vt:lpstr>
      <vt:lpstr>Civic</vt:lpstr>
      <vt:lpstr>Civic</vt:lpstr>
      <vt:lpstr>Civic</vt:lpstr>
      <vt:lpstr>Civic</vt:lpstr>
      <vt:lpstr>Civic</vt:lpstr>
      <vt:lpstr>Civic</vt:lpstr>
      <vt:lpstr>Civic</vt:lpstr>
      <vt:lpstr>Civic</vt:lpstr>
      <vt:lpstr>1_Civic</vt:lpstr>
      <vt:lpstr>1_Civic</vt:lpstr>
      <vt:lpstr>1_Civic</vt:lpstr>
      <vt:lpstr>1_Civic</vt:lpstr>
      <vt:lpstr>1_Civic</vt:lpstr>
      <vt:lpstr>1_Civic</vt:lpstr>
      <vt:lpstr>1_Civic</vt:lpstr>
      <vt:lpstr>1_Civic</vt:lpstr>
      <vt:lpstr>1_Civic</vt:lpstr>
      <vt:lpstr>1_Civic</vt:lpstr>
      <vt:lpstr>1_Civic</vt:lpstr>
      <vt:lpstr>Worksheet</vt:lpstr>
      <vt:lpstr>April 27, 2011 English Language Acquisition Teachers</vt:lpstr>
      <vt:lpstr>I am __. I am a member of the __ team.</vt:lpstr>
      <vt:lpstr>Objective</vt:lpstr>
      <vt:lpstr>Slide 4</vt:lpstr>
      <vt:lpstr>Slide 5</vt:lpstr>
      <vt:lpstr>Slide 6</vt:lpstr>
      <vt:lpstr>Body of Evidence</vt:lpstr>
      <vt:lpstr>Considerations for Body of Evidence</vt:lpstr>
      <vt:lpstr>Using the Body of Evidence</vt:lpstr>
      <vt:lpstr>Inter-rater Reliability</vt:lpstr>
      <vt:lpstr>Let’s Talk Data</vt:lpstr>
      <vt:lpstr>Demographic Data</vt:lpstr>
      <vt:lpstr>Slide 13</vt:lpstr>
      <vt:lpstr>Prediction</vt:lpstr>
      <vt:lpstr>Jigsaw</vt:lpstr>
      <vt:lpstr>Slide 16</vt:lpstr>
      <vt:lpstr>Closing Thoughts</vt:lpstr>
    </vt:vector>
  </TitlesOfParts>
  <Company>Thompson School District R2-J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Jorge Garcia</dc:creator>
  <cp:lastModifiedBy>Carie Campos</cp:lastModifiedBy>
  <cp:revision>39</cp:revision>
  <dcterms:created xsi:type="dcterms:W3CDTF">2011-04-26T19:27:36Z</dcterms:created>
  <dcterms:modified xsi:type="dcterms:W3CDTF">2011-05-09T19:04:49Z</dcterms:modified>
</cp:coreProperties>
</file>